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</p:sldMasterIdLst>
  <p:notesMasterIdLst>
    <p:notesMasterId r:id="rId35"/>
  </p:notesMasterIdLst>
  <p:handoutMasterIdLst>
    <p:handoutMasterId r:id="rId36"/>
  </p:handoutMasterIdLst>
  <p:sldIdLst>
    <p:sldId id="394" r:id="rId4"/>
    <p:sldId id="395" r:id="rId5"/>
    <p:sldId id="440" r:id="rId6"/>
    <p:sldId id="396" r:id="rId7"/>
    <p:sldId id="397" r:id="rId8"/>
    <p:sldId id="398" r:id="rId9"/>
    <p:sldId id="399" r:id="rId10"/>
    <p:sldId id="433" r:id="rId11"/>
    <p:sldId id="432" r:id="rId12"/>
    <p:sldId id="401" r:id="rId13"/>
    <p:sldId id="402" r:id="rId14"/>
    <p:sldId id="403" r:id="rId15"/>
    <p:sldId id="404" r:id="rId16"/>
    <p:sldId id="405" r:id="rId17"/>
    <p:sldId id="406" r:id="rId18"/>
    <p:sldId id="439" r:id="rId19"/>
    <p:sldId id="443" r:id="rId20"/>
    <p:sldId id="408" r:id="rId21"/>
    <p:sldId id="414" r:id="rId22"/>
    <p:sldId id="412" r:id="rId23"/>
    <p:sldId id="415" r:id="rId24"/>
    <p:sldId id="416" r:id="rId25"/>
    <p:sldId id="417" r:id="rId26"/>
    <p:sldId id="418" r:id="rId27"/>
    <p:sldId id="419" r:id="rId28"/>
    <p:sldId id="420" r:id="rId29"/>
    <p:sldId id="421" r:id="rId30"/>
    <p:sldId id="444" r:id="rId31"/>
    <p:sldId id="441" r:id="rId32"/>
    <p:sldId id="352" r:id="rId33"/>
    <p:sldId id="393" r:id="rId3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603A14"/>
    <a:srgbClr val="E85C0E"/>
    <a:srgbClr val="BAB398"/>
    <a:srgbClr val="ADA485"/>
    <a:srgbClr val="C6C0AA"/>
    <a:srgbClr val="663606"/>
    <a:srgbClr val="663106"/>
    <a:srgbClr val="F8DC9E"/>
    <a:srgbClr val="FBEEDC"/>
    <a:srgbClr val="FBEEC9"/>
  </p:clrMru>
  <p:extLst>
    <p:ext uri="{E76CE94A-603C-4142-B9EB-6D1370010A27}">
      <p14:discardImageEditData xmlns="" xmlns:p14="http://schemas.microsoft.com/office/powerpoint/2010/main" val="1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14" autoAdjust="0"/>
    <p:restoredTop sz="94595" autoAdjust="0"/>
  </p:normalViewPr>
  <p:slideViewPr>
    <p:cSldViewPr>
      <p:cViewPr varScale="1">
        <p:scale>
          <a:sx n="86" d="100"/>
          <a:sy n="86" d="100"/>
        </p:scale>
        <p:origin x="-660" y="-9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9" d="100"/>
          <a:sy n="69" d="100"/>
        </p:scale>
        <p:origin x="-3318" y="-108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heme" Target="theme/theme1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9/15/2015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=""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jpeg>
</file>

<file path=ppt/media/image34.jpe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png>
</file>

<file path=ppt/media/image41.pn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png>
</file>

<file path=ppt/media/image60.jpeg>
</file>

<file path=ppt/media/image61.png>
</file>

<file path=ppt/media/image62.png>
</file>

<file path=ppt/media/image63.png>
</file>

<file path=ppt/media/image64.jpeg>
</file>

<file path=ppt/media/image65.png>
</file>

<file path=ppt/media/image66.jpe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9/15/2015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9684122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=""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="" xmlns:p14="http://schemas.microsoft.com/office/powerpoint/2010/main" val="1755409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87929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732800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71866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90030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29277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="" xmlns:p14="http://schemas.microsoft.com/office/powerpoint/2010/main" val="1755409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9/15/2015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32860828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9/15/2015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40845608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0719790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77971831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8402595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=""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9/15/2015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="" xmlns:p14="http://schemas.microsoft.com/office/powerpoint/2010/main" val="17614779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reativecommons.org/licenses/by-nc-sa/4.0/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://softuni.bg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hyperlink" Target="http://softuni.b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52.jpeg"/><Relationship Id="rId7" Type="http://schemas.openxmlformats.org/officeDocument/2006/relationships/image" Target="../media/image56.pn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5.png"/><Relationship Id="rId11" Type="http://schemas.openxmlformats.org/officeDocument/2006/relationships/image" Target="../media/image59.jpeg"/><Relationship Id="rId5" Type="http://schemas.openxmlformats.org/officeDocument/2006/relationships/image" Target="../media/image54.png"/><Relationship Id="rId10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53.png"/><Relationship Id="rId9" Type="http://schemas.openxmlformats.org/officeDocument/2006/relationships/image" Target="../media/image5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courses/advanced-csharp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oftuni.bg/forum" TargetMode="External"/><Relationship Id="rId4" Type="http://schemas.openxmlformats.org/officeDocument/2006/relationships/image" Target="../media/image6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troprogramming.info/intro-csharp-book/" TargetMode="External"/><Relationship Id="rId2" Type="http://schemas.openxmlformats.org/officeDocument/2006/relationships/hyperlink" Target="http://www.introprogramming.inf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jpeg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6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hyperlink" Target="http://www.softuni.bg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sualstudio.com/products/visual-studio-community-v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image" Target="../media/image66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hyperlink" Target="http://www.superhosting.bg/" TargetMode="External"/><Relationship Id="rId18" Type="http://schemas.openxmlformats.org/officeDocument/2006/relationships/hyperlink" Target="http://www.infragistics.com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22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70.png"/><Relationship Id="rId17" Type="http://schemas.openxmlformats.org/officeDocument/2006/relationships/hyperlink" Target="https://softuni.bg/courses/programming-basics/" TargetMode="External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71.png"/><Relationship Id="rId20" Type="http://schemas.openxmlformats.org/officeDocument/2006/relationships/hyperlink" Target="http://netpeak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9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indeavr.com/" TargetMode="External"/><Relationship Id="rId23" Type="http://schemas.openxmlformats.org/officeDocument/2006/relationships/image" Target="../media/image72.png"/><Relationship Id="rId10" Type="http://schemas.openxmlformats.org/officeDocument/2006/relationships/image" Target="../media/image16.png"/><Relationship Id="rId19" Type="http://schemas.openxmlformats.org/officeDocument/2006/relationships/image" Target="../media/image21.png"/><Relationship Id="rId4" Type="http://schemas.openxmlformats.org/officeDocument/2006/relationships/image" Target="../media/image19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18.png"/><Relationship Id="rId22" Type="http://schemas.openxmlformats.org/officeDocument/2006/relationships/hyperlink" Target="http://www.milestonesys.com/" TargetMode="Externa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hyperlink" Target="http://www.luxoft.com/" TargetMode="External"/><Relationship Id="rId18" Type="http://schemas.openxmlformats.org/officeDocument/2006/relationships/image" Target="../media/image21.png"/><Relationship Id="rId3" Type="http://schemas.openxmlformats.org/officeDocument/2006/relationships/hyperlink" Target="http://xs-software.com/" TargetMode="External"/><Relationship Id="rId21" Type="http://schemas.openxmlformats.org/officeDocument/2006/relationships/hyperlink" Target="http://www.milestonesys.com/" TargetMode="External"/><Relationship Id="rId7" Type="http://schemas.openxmlformats.org/officeDocument/2006/relationships/hyperlink" Target="http://smartit.bg/" TargetMode="External"/><Relationship Id="rId12" Type="http://schemas.openxmlformats.org/officeDocument/2006/relationships/image" Target="../media/image18.png"/><Relationship Id="rId17" Type="http://schemas.openxmlformats.org/officeDocument/2006/relationships/hyperlink" Target="http://www.infragistics.com/" TargetMode="External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20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hyperlink" Target="http://www.superhosting.bg/" TargetMode="External"/><Relationship Id="rId5" Type="http://schemas.openxmlformats.org/officeDocument/2006/relationships/hyperlink" Target="http://komfo.com/" TargetMode="External"/><Relationship Id="rId15" Type="http://schemas.openxmlformats.org/officeDocument/2006/relationships/hyperlink" Target="http://www.indeavr.com/" TargetMode="External"/><Relationship Id="rId10" Type="http://schemas.openxmlformats.org/officeDocument/2006/relationships/image" Target="../media/image17.png"/><Relationship Id="rId19" Type="http://schemas.openxmlformats.org/officeDocument/2006/relationships/hyperlink" Target="http://netpeak.bg/" TargetMode="External"/><Relationship Id="rId4" Type="http://schemas.openxmlformats.org/officeDocument/2006/relationships/image" Target="../media/image14.png"/><Relationship Id="rId9" Type="http://schemas.openxmlformats.org/officeDocument/2006/relationships/hyperlink" Target="http://www.softwaregroup-bg.com/" TargetMode="External"/><Relationship Id="rId14" Type="http://schemas.openxmlformats.org/officeDocument/2006/relationships/image" Target="../media/image19.png"/><Relationship Id="rId2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hyperlink" Target="http://www.luxoft.com/" TargetMode="External"/><Relationship Id="rId18" Type="http://schemas.openxmlformats.org/officeDocument/2006/relationships/image" Target="../media/image21.png"/><Relationship Id="rId3" Type="http://schemas.openxmlformats.org/officeDocument/2006/relationships/hyperlink" Target="http://xs-software.com/" TargetMode="External"/><Relationship Id="rId21" Type="http://schemas.openxmlformats.org/officeDocument/2006/relationships/hyperlink" Target="http://www.milestonesys.com/" TargetMode="External"/><Relationship Id="rId7" Type="http://schemas.openxmlformats.org/officeDocument/2006/relationships/hyperlink" Target="http://smartit.bg/" TargetMode="External"/><Relationship Id="rId12" Type="http://schemas.openxmlformats.org/officeDocument/2006/relationships/image" Target="../media/image18.png"/><Relationship Id="rId17" Type="http://schemas.openxmlformats.org/officeDocument/2006/relationships/hyperlink" Target="http://www.infragistics.com/" TargetMode="Externa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0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hyperlink" Target="http://www.superhosting.bg/" TargetMode="External"/><Relationship Id="rId5" Type="http://schemas.openxmlformats.org/officeDocument/2006/relationships/hyperlink" Target="http://komfo.com/" TargetMode="External"/><Relationship Id="rId15" Type="http://schemas.openxmlformats.org/officeDocument/2006/relationships/hyperlink" Target="http://www.indeavr.com/" TargetMode="External"/><Relationship Id="rId10" Type="http://schemas.openxmlformats.org/officeDocument/2006/relationships/image" Target="../media/image17.png"/><Relationship Id="rId19" Type="http://schemas.openxmlformats.org/officeDocument/2006/relationships/hyperlink" Target="http://netpeak.bg/" TargetMode="External"/><Relationship Id="rId4" Type="http://schemas.openxmlformats.org/officeDocument/2006/relationships/image" Target="../media/image14.png"/><Relationship Id="rId9" Type="http://schemas.openxmlformats.org/officeDocument/2006/relationships/hyperlink" Target="http://www.softwaregroup-bg.com/" TargetMode="External"/><Relationship Id="rId14" Type="http://schemas.openxmlformats.org/officeDocument/2006/relationships/image" Target="../media/image19.png"/><Relationship Id="rId22" Type="http://schemas.openxmlformats.org/officeDocument/2006/relationships/image" Target="../media/image23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telerikacademy.com/Courses/Courses/Details/219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creativecommons.org/licenses/by-nc-sa/3.0/deed.en_U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lerikacademy.com/Courses/Courses/Details/81" TargetMode="External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Relationship Id="rId9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13" Type="http://schemas.openxmlformats.org/officeDocument/2006/relationships/image" Target="../media/image76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7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7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hyperlink" Target="http://www.nakov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3948025" y="3657600"/>
            <a:ext cx="7591140" cy="2438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094122" y="914400"/>
            <a:ext cx="7382341" cy="1171552"/>
          </a:xfrm>
        </p:spPr>
        <p:txBody>
          <a:bodyPr/>
          <a:lstStyle/>
          <a:p>
            <a:r>
              <a:rPr lang="en-US" dirty="0"/>
              <a:t>Advanced C# 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094122" y="2117699"/>
            <a:ext cx="7382341" cy="854101"/>
          </a:xfrm>
        </p:spPr>
        <p:txBody>
          <a:bodyPr>
            <a:normAutofit/>
          </a:bodyPr>
          <a:lstStyle/>
          <a:p>
            <a:r>
              <a:rPr lang="en-US" dirty="0" smtClean="0"/>
              <a:t>Course Introduction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300099"/>
            <a:ext cx="3187613" cy="525135"/>
          </a:xfrm>
        </p:spPr>
        <p:txBody>
          <a:bodyPr/>
          <a:lstStyle/>
          <a:p>
            <a:r>
              <a:rPr lang="en-US" noProof="1" smtClean="0"/>
              <a:t>SoftUni Team</a:t>
            </a:r>
            <a:endParaRPr lang="en-US" noProof="1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769998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175125"/>
            <a:ext cx="3187613" cy="382788"/>
          </a:xfrm>
        </p:spPr>
        <p:txBody>
          <a:bodyPr/>
          <a:lstStyle/>
          <a:p>
            <a:r>
              <a:rPr lang="en-US" sz="2000" dirty="0"/>
              <a:t>Software </a:t>
            </a:r>
            <a:r>
              <a:rPr lang="en-US" sz="2000" dirty="0" smtClean="0"/>
              <a:t>University</a:t>
            </a:r>
            <a:endParaRPr lang="en-US" sz="20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5156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4"/>
              </a:rPr>
              <a:t>http://</a:t>
            </a:r>
            <a:r>
              <a:rPr lang="en-US" sz="1800" dirty="0" smtClean="0">
                <a:hlinkClick r:id="rId4"/>
              </a:rPr>
              <a:t>softuni.bg</a:t>
            </a:r>
            <a:endParaRPr lang="en-US" sz="1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>
            <a:duotone>
              <a:prstClr val="black"/>
              <a:schemeClr val="tx1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79812" y="5154303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hlinkClick r:id="rId6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</p:spTree>
    <p:extLst>
      <p:ext uri="{BB962C8B-B14F-4D97-AF65-F5344CB8AC3E}">
        <p14:creationId xmlns="" xmlns:p14="http://schemas.microsoft.com/office/powerpoint/2010/main" val="401407303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6"/>
          </a:xfrm>
        </p:spPr>
        <p:txBody>
          <a:bodyPr/>
          <a:lstStyle/>
          <a:p>
            <a:r>
              <a:rPr lang="en-US" dirty="0" smtClean="0">
                <a:latin typeface="Consolas" pitchFamily="49" charset="0"/>
                <a:cs typeface="Consolas" pitchFamily="49" charset="0"/>
              </a:rPr>
              <a:t>V</a:t>
            </a:r>
            <a:r>
              <a:rPr lang="en-US" dirty="0" smtClean="0"/>
              <a:t>olunteer teaching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assistants</a:t>
            </a:r>
          </a:p>
          <a:p>
            <a:pPr lvl="1"/>
            <a:r>
              <a:rPr lang="en-US" dirty="0" smtClean="0"/>
              <a:t>Top performers from previous </a:t>
            </a:r>
            <a:r>
              <a:rPr lang="en-US" noProof="1" smtClean="0"/>
              <a:t>SoftUni</a:t>
            </a:r>
            <a:r>
              <a:rPr lang="en-US" dirty="0" smtClean="0"/>
              <a:t> courses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Volunteer Teaching Assistants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0182" y="3270239"/>
            <a:ext cx="4688230" cy="30543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 t="-1"/>
          <a:stretch/>
        </p:blipFill>
        <p:spPr>
          <a:xfrm>
            <a:off x="608012" y="3270239"/>
            <a:ext cx="6096000" cy="30412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="" xmlns:p14="http://schemas.microsoft.com/office/powerpoint/2010/main" val="293099007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284" y="4775757"/>
            <a:ext cx="107211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Advanced C# Course </a:t>
            </a:r>
            <a:r>
              <a:rPr lang="en-US" dirty="0" smtClean="0"/>
              <a:t>Details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399533" y="5616416"/>
            <a:ext cx="9336630" cy="688256"/>
          </a:xfrm>
        </p:spPr>
        <p:txBody>
          <a:bodyPr/>
          <a:lstStyle/>
          <a:p>
            <a:r>
              <a:rPr lang="en-US" dirty="0" smtClean="0"/>
              <a:t>Duration, Languages, Technologies</a:t>
            </a:r>
            <a:endParaRPr lang="en-US" dirty="0"/>
          </a:p>
        </p:txBody>
      </p:sp>
      <p:pic>
        <p:nvPicPr>
          <p:cNvPr id="8194" name="Picture 2" descr="&#10;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53295" y="1114864"/>
            <a:ext cx="4849789" cy="336575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&#10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36484" y="1114864"/>
            <a:ext cx="3839417" cy="336575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99217505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4000"/>
              </a:lnSpc>
            </a:pPr>
            <a:r>
              <a:rPr lang="en-US" dirty="0"/>
              <a:t>Lectures: ~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16 </a:t>
            </a:r>
            <a:r>
              <a:rPr lang="en-US" dirty="0" smtClean="0"/>
              <a:t>hours (onsite + YouTube videos)</a:t>
            </a:r>
            <a:endParaRPr lang="en-US" dirty="0"/>
          </a:p>
          <a:p>
            <a:pPr>
              <a:lnSpc>
                <a:spcPct val="114000"/>
              </a:lnSpc>
            </a:pPr>
            <a:r>
              <a:rPr lang="en-US" dirty="0"/>
              <a:t>Practical </a:t>
            </a:r>
            <a:r>
              <a:rPr lang="en-US" dirty="0" smtClean="0"/>
              <a:t>exercises (in class): </a:t>
            </a:r>
            <a:r>
              <a:rPr lang="en-US" dirty="0"/>
              <a:t>~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6 </a:t>
            </a:r>
            <a:r>
              <a:rPr lang="en-US" dirty="0" smtClean="0"/>
              <a:t>hours</a:t>
            </a:r>
            <a:endParaRPr lang="en-US" dirty="0"/>
          </a:p>
          <a:p>
            <a:pPr>
              <a:lnSpc>
                <a:spcPct val="114000"/>
              </a:lnSpc>
            </a:pPr>
            <a:r>
              <a:rPr lang="en-US" dirty="0" smtClean="0"/>
              <a:t>Homework: ~ 40+ hours</a:t>
            </a:r>
          </a:p>
          <a:p>
            <a:pPr>
              <a:lnSpc>
                <a:spcPct val="114000"/>
              </a:lnSpc>
            </a:pPr>
            <a:r>
              <a:rPr lang="en-US" dirty="0" smtClean="0"/>
              <a:t>Lab + Exam Prep: </a:t>
            </a:r>
            <a:r>
              <a:rPr lang="en-US" dirty="0"/>
              <a:t>~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12</a:t>
            </a:r>
            <a:r>
              <a:rPr lang="en-US" dirty="0" smtClean="0"/>
              <a:t> </a:t>
            </a:r>
            <a:r>
              <a:rPr lang="en-US" dirty="0"/>
              <a:t>hours</a:t>
            </a:r>
          </a:p>
          <a:p>
            <a:pPr>
              <a:lnSpc>
                <a:spcPct val="114000"/>
              </a:lnSpc>
            </a:pPr>
            <a:r>
              <a:rPr lang="en-US" dirty="0" smtClean="0"/>
              <a:t>Exam</a:t>
            </a:r>
            <a:r>
              <a:rPr lang="en-US" dirty="0"/>
              <a:t>: 6 </a:t>
            </a:r>
            <a:r>
              <a:rPr lang="en-US" dirty="0" smtClean="0"/>
              <a:t>hours</a:t>
            </a:r>
            <a:endParaRPr lang="en-US" dirty="0"/>
          </a:p>
          <a:p>
            <a:pPr>
              <a:lnSpc>
                <a:spcPct val="114000"/>
              </a:lnSpc>
              <a:spcBef>
                <a:spcPts val="2400"/>
              </a:spcBef>
            </a:pPr>
            <a:r>
              <a:rPr lang="en-US" dirty="0"/>
              <a:t>Allocation</a:t>
            </a:r>
          </a:p>
          <a:p>
            <a:pPr lvl="1">
              <a:lnSpc>
                <a:spcPct val="114000"/>
              </a:lnSpc>
            </a:pPr>
            <a:r>
              <a:rPr lang="en-US" dirty="0"/>
              <a:t>Timeframe: </a:t>
            </a:r>
            <a:r>
              <a:rPr lang="en-US" dirty="0" smtClean="0"/>
              <a:t>September </a:t>
            </a:r>
            <a:r>
              <a:rPr lang="en-US" smtClean="0"/>
              <a:t>- October </a:t>
            </a:r>
            <a:r>
              <a:rPr lang="en-US" dirty="0" smtClean="0"/>
              <a:t>2015</a:t>
            </a:r>
            <a:endParaRPr lang="en-US" dirty="0"/>
          </a:p>
          <a:p>
            <a:pPr lvl="1">
              <a:lnSpc>
                <a:spcPct val="114000"/>
              </a:lnSpc>
            </a:pPr>
            <a:r>
              <a:rPr lang="en-US" dirty="0" smtClean="0"/>
              <a:t>Exam: 11 October 2015</a:t>
            </a:r>
            <a:endParaRPr lang="en-US" dirty="0"/>
          </a:p>
        </p:txBody>
      </p:sp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Duration – Programming Basics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578805" y="1600200"/>
            <a:ext cx="1727998" cy="172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7521405" y="4096223"/>
            <a:ext cx="3830807" cy="209397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226695931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4833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4300"/>
              </a:lnSpc>
            </a:pPr>
            <a:r>
              <a:rPr lang="en-US" dirty="0" smtClean="0"/>
              <a:t>C#, .NET and Visual Studio in Windows environment</a:t>
            </a:r>
          </a:p>
          <a:p>
            <a:pPr lvl="1">
              <a:lnSpc>
                <a:spcPts val="4300"/>
              </a:lnSpc>
            </a:pPr>
            <a:r>
              <a:rPr lang="en-US" dirty="0" smtClean="0"/>
              <a:t>Excellent start for beginners, very easy to learn</a:t>
            </a:r>
          </a:p>
          <a:p>
            <a:pPr>
              <a:lnSpc>
                <a:spcPts val="4300"/>
              </a:lnSpc>
            </a:pPr>
            <a:r>
              <a:rPr lang="en-US" dirty="0" smtClean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C# language</a:t>
            </a:r>
          </a:p>
          <a:p>
            <a:pPr lvl="1">
              <a:lnSpc>
                <a:spcPts val="4300"/>
              </a:lnSpc>
            </a:pPr>
            <a:r>
              <a:rPr lang="en-US" dirty="0" smtClean="0"/>
              <a:t>Modern object-oriented </a:t>
            </a:r>
            <a:r>
              <a:rPr lang="en-US" dirty="0"/>
              <a:t>language</a:t>
            </a:r>
          </a:p>
          <a:p>
            <a:pPr lvl="1">
              <a:lnSpc>
                <a:spcPts val="4300"/>
              </a:lnSpc>
            </a:pPr>
            <a:r>
              <a:rPr lang="en-US" dirty="0" smtClean="0"/>
              <a:t>Very popular, used by millions of developers</a:t>
            </a:r>
            <a:endParaRPr lang="en-US" dirty="0"/>
          </a:p>
          <a:p>
            <a:pPr lvl="1">
              <a:lnSpc>
                <a:spcPts val="4300"/>
              </a:lnSpc>
            </a:pPr>
            <a:r>
              <a:rPr lang="en-US" dirty="0"/>
              <a:t>Easy to </a:t>
            </a:r>
            <a:r>
              <a:rPr lang="en-US" dirty="0" smtClean="0"/>
              <a:t>learn, yet very powerful</a:t>
            </a:r>
          </a:p>
          <a:p>
            <a:pPr>
              <a:lnSpc>
                <a:spcPts val="4300"/>
              </a:lnSpc>
            </a:pPr>
            <a:r>
              <a:rPr lang="en-US" dirty="0" smtClean="0"/>
              <a:t>C# is just the start!</a:t>
            </a:r>
          </a:p>
          <a:p>
            <a:pPr lvl="1">
              <a:lnSpc>
                <a:spcPts val="4300"/>
              </a:lnSpc>
            </a:pPr>
            <a:r>
              <a:rPr lang="en-US" dirty="0" smtClean="0"/>
              <a:t>We will learn Java, PHP, Linux, HTML, JS, SQL, and many more</a:t>
            </a:r>
            <a:endParaRPr lang="en-US" dirty="0"/>
          </a:p>
        </p:txBody>
      </p:sp>
      <p:sp>
        <p:nvSpPr>
          <p:cNvPr id="483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</a:t>
            </a:r>
            <a:r>
              <a:rPr lang="en-US" dirty="0" smtClean="0"/>
              <a:t># and .NET Framework?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 l="-5077" r="-5077"/>
          <a:stretch/>
        </p:blipFill>
        <p:spPr bwMode="auto">
          <a:xfrm>
            <a:off x="8141200" y="4932298"/>
            <a:ext cx="3473061" cy="922930"/>
          </a:xfrm>
          <a:prstGeom prst="rect">
            <a:avLst/>
          </a:prstGeom>
          <a:solidFill>
            <a:srgbClr val="FFFFFF">
              <a:shade val="85000"/>
            </a:srgbClr>
          </a:solidFill>
          <a:ln>
            <a:noFill/>
          </a:ln>
          <a:effectLst>
            <a:softEdge rad="63500"/>
          </a:effec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02263" y="1341001"/>
            <a:ext cx="1512000" cy="1512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8141202" y="3213000"/>
            <a:ext cx="3473060" cy="1333442"/>
          </a:xfrm>
          <a:prstGeom prst="rect">
            <a:avLst/>
          </a:prstGeom>
          <a:ln>
            <a:noFill/>
          </a:ln>
          <a:effectLst>
            <a:softEdge rad="112500"/>
          </a:effectLst>
          <a:extLst/>
        </p:spPr>
      </p:pic>
    </p:spTree>
    <p:extLst>
      <p:ext uri="{BB962C8B-B14F-4D97-AF65-F5344CB8AC3E}">
        <p14:creationId xmlns="" xmlns:p14="http://schemas.microsoft.com/office/powerpoint/2010/main" val="406240797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Why the slides are in English?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English</a:t>
            </a:r>
            <a:r>
              <a:rPr lang="en-US" dirty="0"/>
              <a:t> is the native </a:t>
            </a:r>
            <a:r>
              <a:rPr lang="en-US" dirty="0" smtClean="0"/>
              <a:t>language</a:t>
            </a:r>
            <a:br>
              <a:rPr lang="en-US" dirty="0" smtClean="0"/>
            </a:br>
            <a:r>
              <a:rPr lang="en-US" dirty="0" smtClean="0"/>
              <a:t>of the software </a:t>
            </a:r>
            <a:r>
              <a:rPr lang="en-US" dirty="0"/>
              <a:t>engineers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Specific </a:t>
            </a:r>
            <a:r>
              <a:rPr lang="en-US" dirty="0"/>
              <a:t>terminology </a:t>
            </a:r>
            <a:r>
              <a:rPr lang="en-US" dirty="0" smtClean="0"/>
              <a:t>should be in English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Translations are inaccurate and funny</a:t>
            </a:r>
          </a:p>
          <a:p>
            <a:pPr>
              <a:lnSpc>
                <a:spcPct val="120000"/>
              </a:lnSpc>
            </a:pPr>
            <a:r>
              <a:rPr lang="en-US" dirty="0"/>
              <a:t>Just learn </a:t>
            </a:r>
            <a:r>
              <a:rPr lang="en-US" dirty="0" smtClean="0"/>
              <a:t>English!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No excuses</a:t>
            </a:r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English?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42012" y="4368745"/>
            <a:ext cx="2710200" cy="18796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94412" y="1371600"/>
            <a:ext cx="2481600" cy="2481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97317298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20528"/>
            <a:ext cx="8938472" cy="820600"/>
          </a:xfrm>
        </p:spPr>
        <p:txBody>
          <a:bodyPr/>
          <a:lstStyle/>
          <a:p>
            <a:r>
              <a:rPr lang="en-US" dirty="0"/>
              <a:t>Advanced C#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706904"/>
            <a:ext cx="8938472" cy="688256"/>
          </a:xfrm>
        </p:spPr>
        <p:txBody>
          <a:bodyPr/>
          <a:lstStyle/>
          <a:p>
            <a:r>
              <a:rPr lang="en-US" dirty="0" smtClean="0"/>
              <a:t>Evaluation Criteria</a:t>
            </a:r>
            <a:endParaRPr lang="en-US" dirty="0"/>
          </a:p>
        </p:txBody>
      </p:sp>
      <p:pic>
        <p:nvPicPr>
          <p:cNvPr id="11268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7770812" y="1857425"/>
            <a:ext cx="3733800" cy="271178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5882" y="1894936"/>
            <a:ext cx="3755930" cy="267706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4646612" y="609600"/>
            <a:ext cx="2819400" cy="399192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79317209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Exam</a:t>
            </a:r>
            <a:r>
              <a:rPr lang="en-US" dirty="0" smtClean="0"/>
              <a:t> </a:t>
            </a:r>
            <a:r>
              <a:rPr lang="en-US" dirty="0"/>
              <a:t>–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80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Teamwork: 10%</a:t>
            </a:r>
            <a:endParaRPr lang="bg-BG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Homework </a:t>
            </a:r>
            <a:r>
              <a:rPr lang="en-US" dirty="0"/>
              <a:t>+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evaluation </a:t>
            </a:r>
            <a:r>
              <a:rPr lang="en-US" dirty="0"/>
              <a:t>–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5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% </a:t>
            </a:r>
            <a:r>
              <a:rPr lang="en-US" dirty="0"/>
              <a:t>+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5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Bonuses: up to</a:t>
            </a:r>
            <a:r>
              <a:rPr lang="en-US" dirty="0" smtClean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Presence in class: 5% (onsite students only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)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Forum bonuses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Others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Evaluation – Score System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532812" y="4343400"/>
            <a:ext cx="2939100" cy="195069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8532812" y="1524000"/>
            <a:ext cx="2939100" cy="208424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21286583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Teamwork Project</a:t>
            </a:r>
            <a:endParaRPr lang="en-US" dirty="0"/>
          </a:p>
        </p:txBody>
      </p:sp>
      <p:pic>
        <p:nvPicPr>
          <p:cNvPr id="1026" name="Picture 2" descr="http://vectormarketing.ca/wp-content/uploads/2014/09/teamwork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1612" y="1524000"/>
            <a:ext cx="6553200" cy="4697312"/>
          </a:xfrm>
          <a:prstGeom prst="roundRect">
            <a:avLst>
              <a:gd name="adj" fmla="val 4196"/>
            </a:avLst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03797020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The practical programming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exam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explained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>
              <a:lnSpc>
                <a:spcPct val="110000"/>
              </a:lnSpc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4</a:t>
            </a:r>
            <a:r>
              <a:rPr lang="en-US" dirty="0" smtClean="0"/>
              <a:t> </a:t>
            </a:r>
            <a:r>
              <a:rPr lang="en-US" dirty="0"/>
              <a:t>practical problems for 6 </a:t>
            </a:r>
            <a:r>
              <a:rPr lang="en-US" dirty="0" smtClean="0"/>
              <a:t>hours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1 arrays, 1 matrices, 1 strings, 1 hash-tables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Covers all </a:t>
            </a:r>
            <a:r>
              <a:rPr lang="en-US" dirty="0" smtClean="0"/>
              <a:t>topics studied up </a:t>
            </a:r>
            <a:r>
              <a:rPr lang="en-US" dirty="0"/>
              <a:t>to the </a:t>
            </a:r>
            <a:r>
              <a:rPr lang="en-US" dirty="0" smtClean="0"/>
              <a:t>moment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Automated judge system &amp; real-time feedback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Solutions </a:t>
            </a:r>
            <a:r>
              <a:rPr lang="en-US" dirty="0"/>
              <a:t>are evaluated for correctness </a:t>
            </a:r>
            <a:r>
              <a:rPr lang="en-US" dirty="0" smtClean="0"/>
              <a:t>only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Code quality is still not measured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C# Advanced Exam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87170" y="1633200"/>
            <a:ext cx="2607242" cy="1872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8887168" y="4192200"/>
            <a:ext cx="2607243" cy="187964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262489527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Doing your homework is very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important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Programming can only be learned through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 lot of practice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You should write code every day!</a:t>
            </a:r>
          </a:p>
          <a:p>
            <a:r>
              <a:rPr lang="en-US" dirty="0" smtClean="0"/>
              <a:t>Each lecture is followed by a few exercises</a:t>
            </a:r>
          </a:p>
          <a:p>
            <a:pPr lvl="1"/>
            <a:r>
              <a:rPr lang="en-US" dirty="0" smtClean="0"/>
              <a:t>Try to solve them in class</a:t>
            </a:r>
          </a:p>
          <a:p>
            <a:pPr lvl="1"/>
            <a:r>
              <a:rPr lang="en-US" dirty="0" smtClean="0"/>
              <a:t>The rest are your homework</a:t>
            </a:r>
          </a:p>
          <a:p>
            <a:r>
              <a:rPr lang="en-US" dirty="0" smtClean="0"/>
              <a:t>Homework assignments are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due in 1 week </a:t>
            </a:r>
            <a:r>
              <a:rPr lang="en-US" dirty="0" smtClean="0"/>
              <a:t>after each lecture</a:t>
            </a:r>
          </a:p>
          <a:p>
            <a:r>
              <a:rPr lang="en-US" dirty="0" smtClean="0"/>
              <a:t>Submission will be accepted through our web site: </a:t>
            </a:r>
            <a:r>
              <a:rPr lang="en-US" dirty="0" smtClean="0">
                <a:hlinkClick r:id="rId2"/>
              </a:rPr>
              <a:t>softuni.bg</a:t>
            </a:r>
            <a:r>
              <a:rPr lang="en-US" dirty="0" smtClean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8252274" y="2781000"/>
            <a:ext cx="3278324" cy="208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45389686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Course Objectives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Course Program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Trainers Team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Examination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Learning Resources</a:t>
            </a:r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89612" y="1159946"/>
            <a:ext cx="2726254" cy="272625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5178975" y="4005000"/>
            <a:ext cx="6459437" cy="2520000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0012" y="1557973"/>
            <a:ext cx="1905000" cy="209962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7868390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dirty="0" smtClean="0"/>
              <a:t>Everyone will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give feedback </a:t>
            </a:r>
            <a:r>
              <a:rPr lang="en-US" dirty="0" smtClean="0"/>
              <a:t>to a few random homework submissions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Students submit homework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anonymously</a:t>
            </a:r>
          </a:p>
          <a:p>
            <a:pPr lvl="2">
              <a:lnSpc>
                <a:spcPct val="95000"/>
              </a:lnSpc>
            </a:pPr>
            <a:r>
              <a:rPr lang="en-US" dirty="0" smtClean="0"/>
              <a:t>Please exclude your name from the submissions!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For each homework</a:t>
            </a:r>
            <a:r>
              <a:rPr lang="en-US" dirty="0"/>
              <a:t> submitted</a:t>
            </a:r>
            <a:endParaRPr lang="en-US" dirty="0" smtClean="0"/>
          </a:p>
          <a:p>
            <a:pPr lvl="2">
              <a:lnSpc>
                <a:spcPct val="95000"/>
              </a:lnSpc>
            </a:pPr>
            <a:r>
              <a:rPr lang="en-US" dirty="0" smtClean="0"/>
              <a:t>Students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evaluate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random pieces of homework</a:t>
            </a:r>
          </a:p>
          <a:p>
            <a:pPr lvl="2">
              <a:lnSpc>
                <a:spcPct val="95000"/>
              </a:lnSpc>
            </a:pPr>
            <a:r>
              <a:rPr lang="en-US" dirty="0"/>
              <a:t>From the same topic, </a:t>
            </a:r>
            <a:r>
              <a:rPr lang="en-US" dirty="0" smtClean="0"/>
              <a:t>in 3 days after </a:t>
            </a:r>
            <a:r>
              <a:rPr lang="en-US" dirty="0"/>
              <a:t>the deadline</a:t>
            </a:r>
          </a:p>
          <a:p>
            <a:pPr lvl="2">
              <a:lnSpc>
                <a:spcPct val="95000"/>
              </a:lnSpc>
            </a:pPr>
            <a:r>
              <a:rPr lang="en-US" dirty="0" smtClean="0"/>
              <a:t>Give written feedback, at least 200 characters</a:t>
            </a:r>
          </a:p>
          <a:p>
            <a:pPr lvl="2">
              <a:lnSpc>
                <a:spcPct val="95000"/>
              </a:lnSpc>
            </a:pPr>
            <a:r>
              <a:rPr lang="en-US" dirty="0" smtClean="0"/>
              <a:t>Low-quality feedback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report </a:t>
            </a:r>
            <a:r>
              <a:rPr lang="en-US" dirty="0"/>
              <a:t>for </a:t>
            </a:r>
            <a:r>
              <a:rPr lang="en-US" dirty="0" smtClean="0"/>
              <a:t>punishment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Everyone will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get feedback </a:t>
            </a:r>
            <a:r>
              <a:rPr lang="en-US" dirty="0"/>
              <a:t>for their </a:t>
            </a:r>
            <a:r>
              <a:rPr lang="en-US" dirty="0" smtClean="0"/>
              <a:t>homework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Peer Reviews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902412" y="3505200"/>
            <a:ext cx="2649280" cy="17617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74081396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0612" y="1900001"/>
            <a:ext cx="7086600" cy="820600"/>
          </a:xfrm>
        </p:spPr>
        <p:txBody>
          <a:bodyPr/>
          <a:lstStyle/>
          <a:p>
            <a:pPr algn="r"/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2412" y="2862680"/>
            <a:ext cx="7924800" cy="719034"/>
          </a:xfrm>
        </p:spPr>
        <p:txBody>
          <a:bodyPr/>
          <a:lstStyle/>
          <a:p>
            <a:pPr algn="r"/>
            <a:r>
              <a:rPr lang="en-US" dirty="0" smtClean="0"/>
              <a:t>What We Need Additionally?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2412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23188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962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9413" y="457200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6246812" y="438149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7694612" y="609599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9879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 rot="162075">
            <a:off x="2551718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hlinkClick r:id="rId10"/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34658" y="2165349"/>
            <a:ext cx="2546154" cy="3624027"/>
          </a:xfrm>
          <a:prstGeom prst="rect">
            <a:avLst/>
          </a:prstGeom>
          <a:noFill/>
          <a:ln w="3175">
            <a:solidFill>
              <a:schemeClr val="tx1">
                <a:alpha val="70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8564979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Programming Basics </a:t>
            </a:r>
            <a:r>
              <a:rPr lang="en-US" dirty="0"/>
              <a:t>official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site</a:t>
            </a:r>
            <a:r>
              <a:rPr lang="en-US" dirty="0"/>
              <a:t>:</a:t>
            </a:r>
          </a:p>
          <a:p>
            <a:pPr lvl="1"/>
            <a:endParaRPr lang="en-US" sz="2900" dirty="0"/>
          </a:p>
          <a:p>
            <a:pPr>
              <a:spcBef>
                <a:spcPts val="3600"/>
              </a:spcBef>
            </a:pPr>
            <a:r>
              <a:rPr lang="en-US" sz="3200" dirty="0" smtClean="0"/>
              <a:t>Register </a:t>
            </a:r>
            <a:r>
              <a:rPr lang="en-US" sz="3200" dirty="0"/>
              <a:t>for the </a:t>
            </a:r>
            <a:r>
              <a:rPr lang="en-US" sz="3200" dirty="0" smtClean="0"/>
              <a:t>"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Software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University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Forum</a:t>
            </a:r>
            <a:r>
              <a:rPr lang="en-US" sz="3200" dirty="0" smtClean="0"/>
              <a:t>":</a:t>
            </a:r>
            <a:endParaRPr lang="en-US" sz="3200" dirty="0"/>
          </a:p>
          <a:p>
            <a:pPr lvl="1"/>
            <a:r>
              <a:rPr lang="en-US" dirty="0"/>
              <a:t>Discuss the course exercises with your colleagues</a:t>
            </a:r>
          </a:p>
          <a:p>
            <a:pPr lvl="1"/>
            <a:r>
              <a:rPr lang="en-US" dirty="0"/>
              <a:t>Find solutions for </a:t>
            </a:r>
            <a:r>
              <a:rPr lang="en-US" dirty="0" smtClean="0"/>
              <a:t>all course exercises</a:t>
            </a:r>
            <a:endParaRPr lang="en-US" dirty="0"/>
          </a:p>
          <a:p>
            <a:pPr lvl="1"/>
            <a:r>
              <a:rPr lang="en-US" dirty="0"/>
              <a:t>Share source code / discuss ideas / help each </a:t>
            </a:r>
            <a:r>
              <a:rPr lang="en-US" dirty="0" smtClean="0"/>
              <a:t>other</a:t>
            </a:r>
            <a:endParaRPr lang="en-US" sz="31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Web Site &amp; Forums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702412" y="1924966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https://</a:t>
            </a:r>
            <a:r>
              <a:rPr lang="en-US" sz="2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softuni.bg/courses/advanced-csharp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9838412" y="3227514"/>
            <a:ext cx="1727241" cy="19004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1702412" y="5627710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5"/>
              </a:rPr>
              <a:t>http://softuni.bg/forum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314499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lecture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slides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videos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assignments</a:t>
            </a:r>
            <a:r>
              <a:rPr lang="en-US" smtClean="0"/>
              <a:t>, </a:t>
            </a: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projects</a:t>
            </a:r>
            <a:br>
              <a:rPr lang="en-US" smtClean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mtClean="0"/>
              <a:t>and </a:t>
            </a:r>
            <a:r>
              <a:rPr lang="en-US" dirty="0" smtClean="0"/>
              <a:t>other resources are open content, available for free</a:t>
            </a:r>
          </a:p>
          <a:p>
            <a:pPr lvl="1"/>
            <a:r>
              <a:rPr lang="en-US" dirty="0" smtClean="0"/>
              <a:t>Visit the course web site to access the course resources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Programming Basics Slides and Videos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1243203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6412" y="1223121"/>
            <a:ext cx="9500823" cy="3717879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dirty="0" smtClean="0"/>
              <a:t>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official textbook </a:t>
            </a:r>
            <a:r>
              <a:rPr lang="en-US" dirty="0" smtClean="0"/>
              <a:t>for the course</a:t>
            </a:r>
          </a:p>
          <a:p>
            <a:pPr marL="533400" lvl="1" indent="-266700"/>
            <a:r>
              <a:rPr lang="en-US" dirty="0" smtClean="0"/>
              <a:t>"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Fundamentals of Computer Programming with C#</a:t>
            </a:r>
            <a:r>
              <a:rPr lang="en-US" dirty="0" smtClean="0"/>
              <a:t>", by Svetlin Nakov &amp; Co</a:t>
            </a:r>
            <a:r>
              <a:rPr lang="en-US" dirty="0"/>
              <a:t>., 2013, ISBN </a:t>
            </a:r>
            <a:r>
              <a:rPr lang="en-US" dirty="0" smtClean="0"/>
              <a:t>9789544007737</a:t>
            </a:r>
          </a:p>
          <a:p>
            <a:pPr marL="533400" lvl="1" indent="-266700"/>
            <a:r>
              <a:rPr lang="en-US" dirty="0"/>
              <a:t>English and </a:t>
            </a:r>
            <a:r>
              <a:rPr lang="en-US" dirty="0" smtClean="0"/>
              <a:t>Bulgarian versions (as PDF, </a:t>
            </a:r>
            <a:r>
              <a:rPr lang="en-US" noProof="1" smtClean="0"/>
              <a:t>ePub</a:t>
            </a:r>
            <a:r>
              <a:rPr lang="en-US" dirty="0" smtClean="0"/>
              <a:t>, …)</a:t>
            </a:r>
            <a:endParaRPr lang="en-US" dirty="0"/>
          </a:p>
          <a:p>
            <a:pPr marL="533400" lvl="1" indent="-266700"/>
            <a:r>
              <a:rPr lang="en-US" dirty="0" smtClean="0"/>
              <a:t>Freely downloadable from: </a:t>
            </a:r>
            <a:r>
              <a:rPr lang="en-US" dirty="0" smtClean="0">
                <a:hlinkClick r:id="rId2"/>
              </a:rPr>
              <a:t>www.introprogramming.info</a:t>
            </a:r>
            <a:endParaRPr lang="en-US" dirty="0" smtClean="0"/>
          </a:p>
          <a:p>
            <a:pPr marL="533400" lvl="1" indent="-266700"/>
            <a:endParaRPr lang="en-US" dirty="0" smtClean="0">
              <a:hlinkClick r:id="rId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Free C# Fundamentals Textbook</a:t>
            </a: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334412" y="5301000"/>
            <a:ext cx="11520000" cy="1231800"/>
          </a:xfrm>
          <a:prstGeom prst="rect">
            <a:avLst/>
          </a:prstGeom>
        </p:spPr>
        <p:txBody>
          <a:bodyPr/>
          <a:lstStyle/>
          <a:p>
            <a:pPr indent="-342793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r>
              <a:rPr lang="en-US" sz="3000" dirty="0"/>
              <a:t>The </a:t>
            </a:r>
            <a:r>
              <a:rPr lang="en-US" sz="3000" dirty="0" smtClean="0"/>
              <a:t>C# Programming </a:t>
            </a:r>
            <a:r>
              <a:rPr lang="en-US" sz="3000" dirty="0"/>
              <a:t>courses @ </a:t>
            </a:r>
            <a:r>
              <a:rPr lang="en-US" sz="3000" dirty="0" smtClean="0"/>
              <a:t>SoftUni.bg mainly follow </a:t>
            </a:r>
            <a:r>
              <a:rPr lang="en-US" sz="3000" dirty="0"/>
              <a:t>the </a:t>
            </a:r>
            <a:r>
              <a:rPr lang="en-US" sz="3000" dirty="0" smtClean="0"/>
              <a:t>book</a:t>
            </a:r>
          </a:p>
          <a:p>
            <a:pPr indent="-342793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r>
              <a:rPr lang="en-US" sz="3000" dirty="0" smtClean="0"/>
              <a:t>Asynchronous programming is not covered in the book</a:t>
            </a:r>
            <a:endParaRPr lang="en-US" sz="3000" dirty="0"/>
          </a:p>
        </p:txBody>
      </p:sp>
      <p:pic>
        <p:nvPicPr>
          <p:cNvPr id="3074" name="Picture 2">
            <a:hlinkClick r:id="rId3"/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773510" y="3224024"/>
            <a:ext cx="1224292" cy="1732347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6388" y="1177835"/>
            <a:ext cx="1224292" cy="1742576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158162086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University Learning System (SULS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hlinkClick r:id="rId2"/>
              </a:rPr>
              <a:t>www.softuni.bg</a:t>
            </a:r>
            <a:endParaRPr lang="en-US" dirty="0" smtClean="0"/>
          </a:p>
          <a:p>
            <a:pPr lvl="1"/>
            <a:r>
              <a:rPr lang="en-US" dirty="0" smtClean="0"/>
              <a:t>Important resource for all students</a:t>
            </a:r>
          </a:p>
          <a:p>
            <a:pPr lvl="1"/>
            <a:r>
              <a:rPr lang="en-US" dirty="0" smtClean="0"/>
              <a:t>Homework submissions</a:t>
            </a:r>
          </a:p>
          <a:p>
            <a:pPr lvl="1"/>
            <a:r>
              <a:rPr lang="en-US" dirty="0" smtClean="0"/>
              <a:t>Homework check-up</a:t>
            </a:r>
          </a:p>
          <a:p>
            <a:pPr lvl="1"/>
            <a:r>
              <a:rPr lang="en-US" dirty="0" smtClean="0"/>
              <a:t>Exams and results</a:t>
            </a:r>
          </a:p>
          <a:p>
            <a:pPr lvl="1"/>
            <a:r>
              <a:rPr lang="en-US" dirty="0"/>
              <a:t>Reports about your </a:t>
            </a:r>
            <a:r>
              <a:rPr lang="en-US" dirty="0" smtClean="0"/>
              <a:t>progress</a:t>
            </a:r>
          </a:p>
          <a:p>
            <a:pPr lvl="1"/>
            <a:r>
              <a:rPr lang="en-US" dirty="0" smtClean="0"/>
              <a:t>…</a:t>
            </a: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Software University Learning System (SULS)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067022" y="2232084"/>
            <a:ext cx="4481237" cy="387667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7847376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Software needed for this course: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Microsoft Windows (Win 10, Win 8.1 / Win8 / Win7 / Win XP)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hlinkClick r:id="rId3"/>
              </a:rPr>
              <a:t>Visual </a:t>
            </a:r>
            <a:r>
              <a:rPr lang="en-US" dirty="0">
                <a:hlinkClick r:id="rId3"/>
              </a:rPr>
              <a:t>Studio Community </a:t>
            </a:r>
            <a:r>
              <a:rPr lang="en-US" dirty="0" smtClean="0">
                <a:hlinkClick r:id="rId3"/>
              </a:rPr>
              <a:t>201</a:t>
            </a:r>
            <a:r>
              <a:rPr lang="bg-BG" dirty="0" smtClean="0">
                <a:hlinkClick r:id="rId3"/>
              </a:rPr>
              <a:t>5</a:t>
            </a:r>
            <a:r>
              <a:rPr lang="en-US" dirty="0" smtClean="0"/>
              <a:t> (a free </a:t>
            </a:r>
            <a:r>
              <a:rPr lang="en-US" dirty="0"/>
              <a:t>version of VS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201</a:t>
            </a:r>
            <a:r>
              <a:rPr lang="bg-BG" dirty="0" smtClean="0">
                <a:latin typeface="Consolas" pitchFamily="49" charset="0"/>
                <a:cs typeface="Consolas" pitchFamily="49" charset="0"/>
              </a:rPr>
              <a:t>5</a:t>
            </a:r>
            <a:r>
              <a:rPr lang="en-US" dirty="0" smtClean="0"/>
              <a:t>)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Visual Studio </a:t>
            </a:r>
            <a:r>
              <a:rPr lang="bg-BG" dirty="0" smtClean="0"/>
              <a:t>2013, </a:t>
            </a:r>
            <a:r>
              <a:rPr lang="en-US" dirty="0" smtClean="0"/>
              <a:t>2012</a:t>
            </a:r>
            <a:r>
              <a:rPr lang="en-US" dirty="0"/>
              <a:t>, </a:t>
            </a:r>
            <a:r>
              <a:rPr lang="en-US" dirty="0" smtClean="0"/>
              <a:t>2010 are also acceptable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.NET Framework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4.6</a:t>
            </a:r>
            <a:r>
              <a:rPr lang="en-US" dirty="0" smtClean="0"/>
              <a:t> (included in Visual Studio 2015)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Required Software</a:t>
            </a:r>
            <a:endParaRPr lang="en-US" dirty="0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 l="-4623" t="-5636"/>
          <a:stretch/>
        </p:blipFill>
        <p:spPr bwMode="auto">
          <a:xfrm>
            <a:off x="7002553" y="4876800"/>
            <a:ext cx="3282859" cy="1337460"/>
          </a:xfrm>
          <a:prstGeom prst="roundRect">
            <a:avLst>
              <a:gd name="adj" fmla="val 3303"/>
            </a:avLst>
          </a:prstGeom>
          <a:solidFill>
            <a:srgbClr val="FFFFFF"/>
          </a:solidFill>
          <a:ln>
            <a:noFill/>
          </a:ln>
          <a:effectLst>
            <a:softEdge rad="31750"/>
          </a:effectLst>
          <a:extLst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98612" y="4905565"/>
            <a:ext cx="4544492" cy="1281341"/>
          </a:xfrm>
          <a:prstGeom prst="roundRect">
            <a:avLst>
              <a:gd name="adj" fmla="val 3842"/>
            </a:avLst>
          </a:prstGeom>
          <a:ln w="6350">
            <a:solidFill>
              <a:srgbClr val="00B0F0">
                <a:alpha val="70000"/>
              </a:srgbClr>
            </a:solidFill>
          </a:ln>
        </p:spPr>
      </p:pic>
    </p:spTree>
    <p:extLst>
      <p:ext uri="{BB962C8B-B14F-4D97-AF65-F5344CB8AC3E}">
        <p14:creationId xmlns="" xmlns:p14="http://schemas.microsoft.com/office/powerpoint/2010/main" val="391467870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The "Advanced </a:t>
            </a:r>
            <a:r>
              <a:rPr lang="en-US" sz="3200" dirty="0"/>
              <a:t>C</a:t>
            </a:r>
            <a:r>
              <a:rPr lang="en-US" sz="3200" dirty="0" smtClean="0"/>
              <a:t>#" course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Continuation of Programming Basics</a:t>
            </a:r>
          </a:p>
          <a:p>
            <a:pPr marL="319142" indent="-320675">
              <a:lnSpc>
                <a:spcPct val="100000"/>
              </a:lnSpc>
            </a:pPr>
            <a:r>
              <a:rPr lang="en-US" sz="3200" dirty="0" smtClean="0">
                <a:solidFill>
                  <a:prstClr val="white"/>
                </a:solidFill>
              </a:rPr>
              <a:t>Training program</a:t>
            </a:r>
            <a:endParaRPr lang="en-US" sz="3600" dirty="0" smtClean="0"/>
          </a:p>
          <a:p>
            <a:pPr marL="623888" lvl="1" indent="-320675">
              <a:lnSpc>
                <a:spcPct val="100000"/>
              </a:lnSpc>
            </a:pPr>
            <a:r>
              <a:rPr lang="en-US" sz="3000" dirty="0" smtClean="0"/>
              <a:t>Data structures, asynchronous</a:t>
            </a:r>
            <a:br>
              <a:rPr lang="en-US" sz="3000" dirty="0" smtClean="0"/>
            </a:br>
            <a:r>
              <a:rPr lang="en-US" sz="3000" dirty="0" smtClean="0"/>
              <a:t>programming</a:t>
            </a:r>
            <a:r>
              <a:rPr lang="en-US" sz="3000" dirty="0"/>
              <a:t>, </a:t>
            </a:r>
            <a:r>
              <a:rPr lang="en-US" sz="3000" dirty="0" smtClean="0"/>
              <a:t>LINQ, …</a:t>
            </a:r>
            <a:endParaRPr lang="en-US" sz="3000" dirty="0"/>
          </a:p>
          <a:p>
            <a:pPr>
              <a:lnSpc>
                <a:spcPct val="100000"/>
              </a:lnSpc>
            </a:pPr>
            <a:r>
              <a:rPr lang="en-US" sz="3200" dirty="0" smtClean="0"/>
              <a:t>Practical exams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Automated judge system + score system</a:t>
            </a:r>
            <a:endParaRPr lang="en-US" sz="3000" dirty="0"/>
          </a:p>
          <a:p>
            <a:pPr>
              <a:lnSpc>
                <a:spcPct val="100000"/>
              </a:lnSpc>
            </a:pPr>
            <a:r>
              <a:rPr lang="en-US" sz="3200" dirty="0"/>
              <a:t>Learning </a:t>
            </a:r>
            <a:r>
              <a:rPr lang="en-US" sz="3200" dirty="0" smtClean="0"/>
              <a:t>resources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Lectures, videos, software, books, forum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11" name="Picture 4" descr="D:\_WORK PROJECTS\Nakov\Presentation Slides Design\Question Summary Slide\Store\minions summary cop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47012" y="1371600"/>
            <a:ext cx="3529160" cy="35291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67129548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55612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39570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795852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455612" y="5475299"/>
            <a:ext cx="2950821" cy="747701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3732212" y="5541096"/>
            <a:ext cx="3252400" cy="627432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C#</a:t>
            </a:r>
            <a:endParaRPr lang="en-US" dirty="0"/>
          </a:p>
        </p:txBody>
      </p:sp>
      <p:pic>
        <p:nvPicPr>
          <p:cNvPr id="13" name="Picture 12">
            <a:hlinkClick r:id="rId15"/>
          </p:cNvPr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796491"/>
          </a:xfrm>
        </p:spPr>
        <p:txBody>
          <a:bodyPr/>
          <a:lstStyle/>
          <a:p>
            <a:r>
              <a:rPr lang="en-US" dirty="0">
                <a:hlinkClick r:id="rId17"/>
              </a:rPr>
              <a:t>https://softuni.bg/courses/programming-basics/</a:t>
            </a:r>
            <a:endParaRPr lang="en-US" dirty="0"/>
          </a:p>
          <a:p>
            <a:endParaRPr lang="en-US" dirty="0"/>
          </a:p>
        </p:txBody>
      </p:sp>
      <p:pic>
        <p:nvPicPr>
          <p:cNvPr id="16" name="Picture 15">
            <a:hlinkClick r:id="rId18"/>
          </p:cNvPr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075612" y="2603096"/>
            <a:ext cx="3639755" cy="759181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20"/>
          </p:cNvPr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1" name="Picture 20">
            <a:hlinkClick r:id="rId22"/>
          </p:cNvPr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>
            <a:off x="10470630" y="3841506"/>
            <a:ext cx="1244737" cy="1144152"/>
          </a:xfrm>
          <a:prstGeom prst="roundRect">
            <a:avLst>
              <a:gd name="adj" fmla="val 2684"/>
            </a:avLst>
          </a:prstGeom>
        </p:spPr>
      </p:pic>
    </p:spTree>
    <p:extLst>
      <p:ext uri="{BB962C8B-B14F-4D97-AF65-F5344CB8AC3E}">
        <p14:creationId xmlns="" xmlns:p14="http://schemas.microsoft.com/office/powerpoint/2010/main" val="364421554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SoftUni Diamond Partners</a:t>
            </a:r>
            <a:endParaRPr lang="bg-BG" dirty="0"/>
          </a:p>
        </p:txBody>
      </p:sp>
      <p:pic>
        <p:nvPicPr>
          <p:cNvPr id="3" name="Picture 2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99154" y="1559038"/>
            <a:ext cx="2382811" cy="1093411"/>
          </a:xfrm>
          <a:prstGeom prst="roundRect">
            <a:avLst>
              <a:gd name="adj" fmla="val 2684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99154" y="3307299"/>
            <a:ext cx="2895601" cy="1140691"/>
          </a:xfrm>
          <a:prstGeom prst="roundRect">
            <a:avLst>
              <a:gd name="adj" fmla="val 2684"/>
            </a:avLst>
          </a:prstGeom>
        </p:spPr>
      </p:pic>
      <p:pic>
        <p:nvPicPr>
          <p:cNvPr id="6" name="Picture 5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908748" y="1559037"/>
            <a:ext cx="2847550" cy="1093412"/>
          </a:xfrm>
          <a:prstGeom prst="roundRect">
            <a:avLst>
              <a:gd name="adj" fmla="val 2684"/>
            </a:avLst>
          </a:prstGeom>
        </p:spPr>
      </p:pic>
      <p:pic>
        <p:nvPicPr>
          <p:cNvPr id="7" name="Picture 6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8157930" y="3427580"/>
            <a:ext cx="3552372" cy="900127"/>
          </a:xfrm>
          <a:prstGeom prst="roundRect">
            <a:avLst>
              <a:gd name="adj" fmla="val 2684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756126" y="5089873"/>
            <a:ext cx="4436484" cy="855857"/>
          </a:xfrm>
          <a:prstGeom prst="roundRect">
            <a:avLst>
              <a:gd name="adj" fmla="val 2684"/>
            </a:avLst>
          </a:prstGeom>
        </p:spPr>
      </p:pic>
      <p:pic>
        <p:nvPicPr>
          <p:cNvPr id="8" name="Picture 7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99154" y="4975472"/>
            <a:ext cx="1932362" cy="1044328"/>
          </a:xfrm>
          <a:prstGeom prst="roundRect">
            <a:avLst>
              <a:gd name="adj" fmla="val 2684"/>
            </a:avLst>
          </a:prstGeom>
        </p:spPr>
      </p:pic>
      <p:pic>
        <p:nvPicPr>
          <p:cNvPr id="12" name="Picture 11">
            <a:hlinkClick r:id="rId15"/>
          </p:cNvPr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8166326" y="1559037"/>
            <a:ext cx="3543976" cy="1093412"/>
          </a:xfrm>
          <a:prstGeom prst="roundRect">
            <a:avLst>
              <a:gd name="adj" fmla="val 2684"/>
            </a:avLst>
          </a:prstGeom>
        </p:spPr>
      </p:pic>
      <p:pic>
        <p:nvPicPr>
          <p:cNvPr id="13" name="Picture 12">
            <a:hlinkClick r:id="rId17"/>
          </p:cNvPr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7457310" y="5056888"/>
            <a:ext cx="4261388" cy="888842"/>
          </a:xfrm>
          <a:prstGeom prst="roundRect">
            <a:avLst>
              <a:gd name="adj" fmla="val 3159"/>
            </a:avLst>
          </a:prstGeom>
        </p:spPr>
      </p:pic>
      <p:pic>
        <p:nvPicPr>
          <p:cNvPr id="14" name="Picture 13">
            <a:hlinkClick r:id="rId19"/>
          </p:cNvPr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3693881" y="3427580"/>
            <a:ext cx="4173318" cy="900127"/>
          </a:xfrm>
          <a:prstGeom prst="roundRect">
            <a:avLst>
              <a:gd name="adj" fmla="val 3159"/>
            </a:avLst>
          </a:prstGeom>
        </p:spPr>
      </p:pic>
      <p:pic>
        <p:nvPicPr>
          <p:cNvPr id="15" name="Picture 14">
            <a:hlinkClick r:id="rId21"/>
          </p:cNvPr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3289526" y="1559038"/>
            <a:ext cx="1189536" cy="1093411"/>
          </a:xfrm>
          <a:prstGeom prst="roundRect">
            <a:avLst>
              <a:gd name="adj" fmla="val 2684"/>
            </a:avLst>
          </a:prstGeom>
        </p:spPr>
      </p:pic>
    </p:spTree>
    <p:extLst>
      <p:ext uri="{BB962C8B-B14F-4D97-AF65-F5344CB8AC3E}">
        <p14:creationId xmlns="" xmlns:p14="http://schemas.microsoft.com/office/powerpoint/2010/main" val="47197926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SoftUni Diamond Partners</a:t>
            </a:r>
            <a:endParaRPr lang="bg-BG" dirty="0"/>
          </a:p>
        </p:txBody>
      </p:sp>
      <p:pic>
        <p:nvPicPr>
          <p:cNvPr id="3" name="Picture 2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99154" y="1559038"/>
            <a:ext cx="2382811" cy="1093411"/>
          </a:xfrm>
          <a:prstGeom prst="roundRect">
            <a:avLst>
              <a:gd name="adj" fmla="val 2684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99154" y="3307299"/>
            <a:ext cx="2895601" cy="1140691"/>
          </a:xfrm>
          <a:prstGeom prst="roundRect">
            <a:avLst>
              <a:gd name="adj" fmla="val 2684"/>
            </a:avLst>
          </a:prstGeom>
        </p:spPr>
      </p:pic>
      <p:pic>
        <p:nvPicPr>
          <p:cNvPr id="6" name="Picture 5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908748" y="1559037"/>
            <a:ext cx="2847550" cy="1093412"/>
          </a:xfrm>
          <a:prstGeom prst="roundRect">
            <a:avLst>
              <a:gd name="adj" fmla="val 2684"/>
            </a:avLst>
          </a:prstGeom>
        </p:spPr>
      </p:pic>
      <p:pic>
        <p:nvPicPr>
          <p:cNvPr id="7" name="Picture 6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8157930" y="3427580"/>
            <a:ext cx="3552372" cy="900127"/>
          </a:xfrm>
          <a:prstGeom prst="roundRect">
            <a:avLst>
              <a:gd name="adj" fmla="val 2684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756126" y="5089873"/>
            <a:ext cx="4436484" cy="855857"/>
          </a:xfrm>
          <a:prstGeom prst="roundRect">
            <a:avLst>
              <a:gd name="adj" fmla="val 2684"/>
            </a:avLst>
          </a:prstGeom>
        </p:spPr>
      </p:pic>
      <p:pic>
        <p:nvPicPr>
          <p:cNvPr id="8" name="Picture 7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99154" y="4975472"/>
            <a:ext cx="1932362" cy="1044328"/>
          </a:xfrm>
          <a:prstGeom prst="roundRect">
            <a:avLst>
              <a:gd name="adj" fmla="val 2684"/>
            </a:avLst>
          </a:prstGeom>
        </p:spPr>
      </p:pic>
      <p:pic>
        <p:nvPicPr>
          <p:cNvPr id="12" name="Picture 11">
            <a:hlinkClick r:id="rId15"/>
          </p:cNvPr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8166326" y="1559037"/>
            <a:ext cx="3543976" cy="1093412"/>
          </a:xfrm>
          <a:prstGeom prst="roundRect">
            <a:avLst>
              <a:gd name="adj" fmla="val 2684"/>
            </a:avLst>
          </a:prstGeom>
        </p:spPr>
      </p:pic>
      <p:pic>
        <p:nvPicPr>
          <p:cNvPr id="13" name="Picture 12">
            <a:hlinkClick r:id="rId17"/>
          </p:cNvPr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7457310" y="5056888"/>
            <a:ext cx="4261388" cy="888842"/>
          </a:xfrm>
          <a:prstGeom prst="roundRect">
            <a:avLst>
              <a:gd name="adj" fmla="val 3159"/>
            </a:avLst>
          </a:prstGeom>
        </p:spPr>
      </p:pic>
      <p:pic>
        <p:nvPicPr>
          <p:cNvPr id="14" name="Picture 13">
            <a:hlinkClick r:id="rId19"/>
          </p:cNvPr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3693881" y="3427580"/>
            <a:ext cx="4173318" cy="900127"/>
          </a:xfrm>
          <a:prstGeom prst="roundRect">
            <a:avLst>
              <a:gd name="adj" fmla="val 3159"/>
            </a:avLst>
          </a:prstGeom>
        </p:spPr>
      </p:pic>
      <p:pic>
        <p:nvPicPr>
          <p:cNvPr id="15" name="Picture 14">
            <a:hlinkClick r:id="rId21"/>
          </p:cNvPr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3289526" y="1559038"/>
            <a:ext cx="1189536" cy="1093411"/>
          </a:xfrm>
          <a:prstGeom prst="roundRect">
            <a:avLst>
              <a:gd name="adj" fmla="val 2684"/>
            </a:avLst>
          </a:prstGeom>
        </p:spPr>
      </p:pic>
    </p:spTree>
    <p:extLst>
      <p:ext uri="{BB962C8B-B14F-4D97-AF65-F5344CB8AC3E}">
        <p14:creationId xmlns="" xmlns:p14="http://schemas.microsoft.com/office/powerpoint/2010/main" val="47197926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</a:t>
            </a:r>
            <a:r>
              <a:rPr lang="en-US" dirty="0" smtClean="0"/>
              <a:t>"</a:t>
            </a:r>
            <a:r>
              <a:rPr lang="en-US" dirty="0" smtClean="0">
                <a:hlinkClick r:id="rId3"/>
              </a:rPr>
              <a:t>Creative </a:t>
            </a:r>
            <a:r>
              <a:rPr lang="en-US" dirty="0">
                <a:hlinkClick r:id="rId3"/>
              </a:rPr>
              <a:t>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</a:t>
            </a:r>
            <a:r>
              <a:rPr lang="en-US" dirty="0" smtClean="0">
                <a:hlinkClick r:id="rId3"/>
              </a:rPr>
              <a:t>International</a:t>
            </a:r>
            <a:r>
              <a:rPr lang="en-US" dirty="0" smtClean="0"/>
              <a:t>" license</a:t>
            </a:r>
            <a:endParaRPr lang="bg-BG" dirty="0" smtClean="0"/>
          </a:p>
          <a:p>
            <a:endParaRPr lang="bg-BG" sz="2400" dirty="0"/>
          </a:p>
          <a:p>
            <a:endParaRPr lang="bg-BG" sz="2400" dirty="0" smtClean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4"/>
              </a:rPr>
              <a:t>Fundamentals </a:t>
            </a:r>
            <a:r>
              <a:rPr lang="en-US" sz="2000" dirty="0">
                <a:hlinkClick r:id="rId4"/>
              </a:rPr>
              <a:t>of Computer Programming with C</a:t>
            </a:r>
            <a:r>
              <a:rPr lang="en-US" sz="2000" dirty="0" smtClean="0">
                <a:hlinkClick r:id="rId4"/>
              </a:rPr>
              <a:t>#</a:t>
            </a:r>
            <a:r>
              <a:rPr lang="en-US" sz="2000" dirty="0" smtClean="0"/>
              <a:t>" book by Svetlin Nakov &amp; Co. under </a:t>
            </a:r>
            <a:r>
              <a:rPr lang="en-US" sz="2000" dirty="0" smtClean="0">
                <a:hlinkClick r:id="rId5"/>
              </a:rPr>
              <a:t>CC-BY-SA</a:t>
            </a:r>
            <a:r>
              <a:rPr lang="en-US" sz="2000" dirty="0" smtClean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6"/>
              </a:rPr>
              <a:t>C# Part I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 </a:t>
            </a:r>
            <a:endParaRPr lang="en-US" sz="2000" dirty="0" smtClean="0"/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8"/>
              </a:rPr>
              <a:t>C# Part II</a:t>
            </a:r>
            <a:r>
              <a:rPr lang="en-US" sz="2000" dirty="0" smtClean="0"/>
              <a:t>" course by </a:t>
            </a:r>
            <a:r>
              <a:rPr lang="en-US" sz="2000" noProof="1" smtClean="0"/>
              <a:t>Telerik Academy</a:t>
            </a:r>
            <a:r>
              <a:rPr lang="en-US" sz="2000" dirty="0" smtClean="0"/>
              <a:t> under </a:t>
            </a:r>
            <a:r>
              <a:rPr lang="en-US" sz="2000" dirty="0" smtClean="0">
                <a:hlinkClick r:id="rId7"/>
              </a:rPr>
              <a:t>CC-BY-NC-SA</a:t>
            </a:r>
            <a:r>
              <a:rPr lang="en-US" sz="2000" dirty="0" smtClean="0"/>
              <a:t>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9264741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>
            <a:hlinkClick r:id="rId6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93124166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628" y="4900021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Advanced C# </a:t>
            </a:r>
            <a:r>
              <a:rPr lang="en-US" dirty="0" smtClean="0"/>
              <a:t>Course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83628" y="5712544"/>
            <a:ext cx="8938472" cy="688256"/>
          </a:xfrm>
        </p:spPr>
        <p:txBody>
          <a:bodyPr/>
          <a:lstStyle/>
          <a:p>
            <a:r>
              <a:rPr lang="en-US" dirty="0"/>
              <a:t>Course Objectives &amp; Program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134992" y="990600"/>
            <a:ext cx="7825572" cy="3663127"/>
            <a:chOff x="998778" y="2709000"/>
            <a:chExt cx="7687634" cy="3510730"/>
          </a:xfrm>
        </p:grpSpPr>
        <p:pic>
          <p:nvPicPr>
            <p:cNvPr id="10" name="Picture 4"/>
            <p:cNvPicPr>
              <a:picLocks noChangeAspect="1" noChangeArrowheads="1"/>
            </p:cNvPicPr>
            <p:nvPr/>
          </p:nvPicPr>
          <p:blipFill>
            <a:blip r:embed="rId2" cstate="screen">
              <a:lum contrast="20000"/>
              <a:extLst>
                <a:ext uri="{28A0092B-C50C-407E-A947-70E740481C1C}">
                  <a14:useLocalDpi xmlns=""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778" y="2709000"/>
              <a:ext cx="7687634" cy="3510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1" name="TextBox 10"/>
            <p:cNvSpPr txBox="1"/>
            <p:nvPr/>
          </p:nvSpPr>
          <p:spPr>
            <a:xfrm rot="21361232">
              <a:off x="1734597" y="3257781"/>
              <a:ext cx="6560812" cy="2152908"/>
            </a:xfrm>
            <a:prstGeom prst="rect">
              <a:avLst/>
            </a:prstGeom>
            <a:noFill/>
          </p:spPr>
          <p:txBody>
            <a:bodyPr wrap="none" rtlCol="0">
              <a:prstTxWarp prst="textCascadeUp">
                <a:avLst/>
              </a:prstTxWarp>
              <a:spAutoFit/>
            </a:bodyPr>
            <a:lstStyle/>
            <a:p>
              <a:pPr algn="ctr"/>
              <a:r>
                <a:rPr lang="en-US" sz="128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C# Advanced</a:t>
              </a:r>
              <a:endParaRPr lang="en-US" sz="12800" b="1" dirty="0">
                <a:ln w="3175">
                  <a:solidFill>
                    <a:srgbClr val="FFFFFF">
                      <a:alpha val="50000"/>
                    </a:srgbClr>
                  </a:solidFill>
                  <a:prstDash val="solid"/>
                </a:ln>
                <a:solidFill>
                  <a:srgbClr val="645BCD">
                    <a:alpha val="49804"/>
                  </a:srgb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endParaRPr>
            </a:p>
          </p:txBody>
        </p:sp>
      </p:grpSp>
      <p:pic>
        <p:nvPicPr>
          <p:cNvPr id="1026" name="Picture 2" descr="http://files.softicons.com/download/application-icons/3d-cartoon-icons-by-deleket/png/256/Web%20Codin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412" y="177893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419636">
            <a:off x="711683" y="2087392"/>
            <a:ext cx="1821474" cy="182147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108776077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53001"/>
            <a:ext cx="11804822" cy="56684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The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Advanced C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#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" </a:t>
            </a:r>
            <a:r>
              <a:rPr lang="en-US" dirty="0" smtClean="0"/>
              <a:t>course: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Next steps </a:t>
            </a:r>
            <a:r>
              <a:rPr lang="en-US" dirty="0" smtClean="0"/>
              <a:t>in computer programming with C#: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Arrays, lists, multidimensional arrays, dictionaries, regex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Establish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algorithmic thinking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Development of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problems solving </a:t>
            </a:r>
            <a:r>
              <a:rPr lang="en-US" dirty="0" smtClean="0"/>
              <a:t>skills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Prepare </a:t>
            </a:r>
            <a:r>
              <a:rPr lang="en-US" dirty="0" smtClean="0"/>
              <a:t>for learning other languages and software technologies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Java, HTML, CSS, JavaScript, PHP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Databases &amp; SQL, high-quality code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Web development technologies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Objectives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09556402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0850" indent="-450850">
              <a:lnSpc>
                <a:spcPct val="130000"/>
              </a:lnSpc>
              <a:buFont typeface="+mj-lt"/>
              <a:buAutoNum type="arabicPeriod"/>
            </a:pPr>
            <a:r>
              <a:rPr lang="en-US" dirty="0" smtClean="0"/>
              <a:t>Basic data structures – arrays, lists, dictionaries</a:t>
            </a:r>
          </a:p>
          <a:p>
            <a:pPr marL="450850" indent="-450850">
              <a:lnSpc>
                <a:spcPct val="130000"/>
              </a:lnSpc>
              <a:buFont typeface="+mj-lt"/>
              <a:buAutoNum type="arabicPeriod"/>
            </a:pPr>
            <a:r>
              <a:rPr lang="en-US" dirty="0" smtClean="0"/>
              <a:t>Using methods</a:t>
            </a:r>
          </a:p>
          <a:p>
            <a:pPr marL="450850" indent="-450850">
              <a:lnSpc>
                <a:spcPct val="130000"/>
              </a:lnSpc>
              <a:buFont typeface="+mj-lt"/>
              <a:buAutoNum type="arabicPeriod"/>
            </a:pPr>
            <a:r>
              <a:rPr lang="en-US" dirty="0" smtClean="0"/>
              <a:t>Working with strings and regular expressions</a:t>
            </a:r>
          </a:p>
          <a:p>
            <a:pPr marL="450850" indent="-450850">
              <a:lnSpc>
                <a:spcPct val="130000"/>
              </a:lnSpc>
              <a:buFont typeface="+mj-lt"/>
              <a:buAutoNum type="arabicPeriod"/>
            </a:pPr>
            <a:r>
              <a:rPr lang="en-US" dirty="0" smtClean="0"/>
              <a:t>Streams and files overview</a:t>
            </a:r>
          </a:p>
          <a:p>
            <a:pPr marL="450850" indent="-450850">
              <a:lnSpc>
                <a:spcPct val="130000"/>
              </a:lnSpc>
              <a:buFont typeface="+mj-lt"/>
              <a:buAutoNum type="arabicPeriod"/>
            </a:pPr>
            <a:r>
              <a:rPr lang="en-US" dirty="0" smtClean="0"/>
              <a:t>Functional programming basics</a:t>
            </a:r>
          </a:p>
          <a:p>
            <a:pPr marL="450850" indent="-450850">
              <a:lnSpc>
                <a:spcPct val="130000"/>
              </a:lnSpc>
              <a:buFont typeface="+mj-lt"/>
              <a:buAutoNum type="arabicPeriod"/>
            </a:pPr>
            <a:r>
              <a:rPr lang="en-US" dirty="0" smtClean="0"/>
              <a:t>Asynchronous programming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C# – Course Topics</a:t>
            </a:r>
            <a:endParaRPr lang="en-US" dirty="0"/>
          </a:p>
        </p:txBody>
      </p:sp>
      <p:pic>
        <p:nvPicPr>
          <p:cNvPr id="8" name="Picture 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74217">
            <a:off x="8802468" y="3020106"/>
            <a:ext cx="2755261" cy="260898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27586408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6748" y="5504000"/>
            <a:ext cx="8938472" cy="820600"/>
          </a:xfrm>
        </p:spPr>
        <p:txBody>
          <a:bodyPr/>
          <a:lstStyle/>
          <a:p>
            <a:r>
              <a:rPr lang="en-US" dirty="0" smtClean="0"/>
              <a:t>The Trainers Team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2436812" y="1219200"/>
            <a:ext cx="7315200" cy="3978194"/>
          </a:xfrm>
          <a:prstGeom prst="roundRect">
            <a:avLst>
              <a:gd name="adj" fmla="val 46773"/>
            </a:avLst>
          </a:prstGeom>
          <a:effectLst>
            <a:softEdge rad="190500"/>
          </a:effectLst>
        </p:spPr>
      </p:pic>
    </p:spTree>
    <p:extLst>
      <p:ext uri="{BB962C8B-B14F-4D97-AF65-F5344CB8AC3E}">
        <p14:creationId xmlns="" xmlns:p14="http://schemas.microsoft.com/office/powerpoint/2010/main" val="42111075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Svetlin Nakov</a:t>
            </a:r>
            <a:r>
              <a:rPr lang="en-US" dirty="0" smtClean="0"/>
              <a:t>, PhD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Training &amp; Inspiration Manager</a:t>
            </a:r>
            <a:br>
              <a:rPr lang="en-US" dirty="0" smtClean="0"/>
            </a:br>
            <a:r>
              <a:rPr lang="en-US" dirty="0" smtClean="0"/>
              <a:t>@ Software University</a:t>
            </a:r>
            <a:endParaRPr lang="en-US" dirty="0"/>
          </a:p>
          <a:p>
            <a:pPr lvl="1" eaLnBrk="1" hangingPunct="1">
              <a:lnSpc>
                <a:spcPct val="100000"/>
              </a:lnSpc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20+</a:t>
            </a:r>
            <a:r>
              <a:rPr lang="en-US" dirty="0" smtClean="0"/>
              <a:t> years software development experience</a:t>
            </a:r>
          </a:p>
          <a:p>
            <a:pPr lvl="1" eaLnBrk="1" hangingPunct="1">
              <a:lnSpc>
                <a:spcPct val="100000"/>
              </a:lnSpc>
            </a:pPr>
            <a:r>
              <a:rPr lang="en-US" dirty="0" smtClean="0"/>
              <a:t>10+ years experience as trainer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Author of </a:t>
            </a:r>
            <a:r>
              <a:rPr lang="en-US" dirty="0" smtClean="0"/>
              <a:t>7 programming books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Speaker at </a:t>
            </a:r>
            <a:r>
              <a:rPr lang="en-US" dirty="0"/>
              <a:t>hundreds of </a:t>
            </a:r>
            <a:r>
              <a:rPr lang="en-US" dirty="0" smtClean="0"/>
              <a:t>events</a:t>
            </a:r>
          </a:p>
          <a:p>
            <a:pPr lvl="1">
              <a:lnSpc>
                <a:spcPct val="100000"/>
              </a:lnSpc>
            </a:pPr>
            <a:r>
              <a:rPr lang="da-DK" dirty="0" smtClean="0"/>
              <a:t>Web </a:t>
            </a:r>
            <a:r>
              <a:rPr lang="da-DK" dirty="0"/>
              <a:t>site &amp; blog: </a:t>
            </a:r>
            <a:r>
              <a:rPr lang="da-DK" dirty="0" smtClean="0">
                <a:hlinkClick r:id="rId2"/>
              </a:rPr>
              <a:t>www.nakov.com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Trainers Team</a:t>
            </a:r>
            <a:endParaRPr lang="en-US" dirty="0"/>
          </a:p>
        </p:txBody>
      </p:sp>
      <p:pic>
        <p:nvPicPr>
          <p:cNvPr id="6" name="Picture 6" descr="Svetlin-Nakov-face-smal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16542" y="1371600"/>
            <a:ext cx="2745642" cy="3352800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  <a:alpha val="30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</p:spPr>
      </p:pic>
    </p:spTree>
    <p:extLst>
      <p:ext uri="{BB962C8B-B14F-4D97-AF65-F5344CB8AC3E}">
        <p14:creationId xmlns="" xmlns:p14="http://schemas.microsoft.com/office/powerpoint/2010/main" val="77978131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066800"/>
            <a:ext cx="7732799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Yordan Darakchiev</a:t>
            </a:r>
            <a:endParaRPr lang="en-US" b="1" dirty="0" smtClean="0"/>
          </a:p>
          <a:p>
            <a:pPr lvl="1">
              <a:lnSpc>
                <a:spcPct val="100000"/>
              </a:lnSpc>
            </a:pPr>
            <a:r>
              <a:rPr lang="en-US" dirty="0"/>
              <a:t>Trainer @ Software </a:t>
            </a:r>
            <a:r>
              <a:rPr lang="en-US" dirty="0" smtClean="0"/>
              <a:t>University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Top performing graduate from the Software Academy (2013)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Top performing student at the Software University (</a:t>
            </a:r>
            <a:r>
              <a:rPr lang="en-US" dirty="0" smtClean="0"/>
              <a:t>2014)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Trainers Team (2)</a:t>
            </a:r>
            <a:endParaRPr lang="en-US" dirty="0"/>
          </a:p>
        </p:txBody>
      </p:sp>
      <p:pic>
        <p:nvPicPr>
          <p:cNvPr id="9" name="Picture 4" descr="https://media.licdn.com/media/p/1/005/070/085/1d2fbcf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04212" y="1447800"/>
            <a:ext cx="2878667" cy="3657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47391966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988</Words>
  <Application>Microsoft Office PowerPoint</Application>
  <PresentationFormat>Custom</PresentationFormat>
  <Paragraphs>215</Paragraphs>
  <Slides>31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3" baseType="lpstr">
      <vt:lpstr>SoftUni 16x9</vt:lpstr>
      <vt:lpstr>1_SoftUni 16x9</vt:lpstr>
      <vt:lpstr>Advanced C# </vt:lpstr>
      <vt:lpstr>Table of Contents</vt:lpstr>
      <vt:lpstr>SoftUni Diamond Partners</vt:lpstr>
      <vt:lpstr>Advanced C# Course</vt:lpstr>
      <vt:lpstr>Course Objectives</vt:lpstr>
      <vt:lpstr>Advanced C# – Course Topics</vt:lpstr>
      <vt:lpstr>The Trainers Team</vt:lpstr>
      <vt:lpstr>Trainers Team</vt:lpstr>
      <vt:lpstr>Trainers Team (2)</vt:lpstr>
      <vt:lpstr>Volunteer Teaching Assistants</vt:lpstr>
      <vt:lpstr>Advanced C# Course Details</vt:lpstr>
      <vt:lpstr>Training Duration – Programming Basics</vt:lpstr>
      <vt:lpstr>Why C# and .NET Framework?</vt:lpstr>
      <vt:lpstr>Why English?</vt:lpstr>
      <vt:lpstr>Advanced C#</vt:lpstr>
      <vt:lpstr>Course Evaluation – Score System</vt:lpstr>
      <vt:lpstr>Teamwork Project</vt:lpstr>
      <vt:lpstr>C# Advanced Exam</vt:lpstr>
      <vt:lpstr>Homework Assignments</vt:lpstr>
      <vt:lpstr>Homework Peer Reviews</vt:lpstr>
      <vt:lpstr>Resources</vt:lpstr>
      <vt:lpstr>Course Web Site &amp; Forums</vt:lpstr>
      <vt:lpstr>The Programming Basics Slides and Videos</vt:lpstr>
      <vt:lpstr>The Free C# Fundamentals Textbook</vt:lpstr>
      <vt:lpstr>Software University Learning System (SULS)</vt:lpstr>
      <vt:lpstr>Required Software</vt:lpstr>
      <vt:lpstr>Summary</vt:lpstr>
      <vt:lpstr>Advanced C#</vt:lpstr>
      <vt:lpstr>SoftUni Diamond Partners</vt:lpstr>
      <vt:lpstr>License</vt:lpstr>
      <vt:lpstr>Free Trainings @ Software University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C#: Course Introduction</dc:title>
  <dc:subject>C# Basics Course</dc:subject>
  <dc:creator/>
  <cp:keywords>C#, programming, course, SoftUni, Software University, csharp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2015-09-15T10:54:28Z</dcterms:modified>
  <cp:category>computer programming;programming;C#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